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72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3" r:id="rId10"/>
    <p:sldId id="269" r:id="rId11"/>
    <p:sldId id="268" r:id="rId12"/>
    <p:sldId id="264" r:id="rId13"/>
    <p:sldId id="265" r:id="rId14"/>
    <p:sldId id="266" r:id="rId15"/>
    <p:sldId id="270" r:id="rId16"/>
    <p:sldId id="271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84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967229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8D08C"/>
            </a:gs>
            <a:gs pos="100000">
              <a:srgbClr val="FF3F3F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" descr="http://erasmus-plus.ro/wp-content/uploads/2013/11/erasmus+logo_m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5397599"/>
            <a:ext cx="36766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logo f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5445224"/>
            <a:ext cx="1695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hape 85"/>
          <p:cNvSpPr/>
          <p:nvPr/>
        </p:nvSpPr>
        <p:spPr>
          <a:xfrm>
            <a:off x="0" y="-92765"/>
            <a:ext cx="12192000" cy="6950765"/>
          </a:xfrm>
          <a:prstGeom prst="rect">
            <a:avLst/>
          </a:prstGeom>
          <a:blipFill rotWithShape="1">
            <a:blip r:embed="rId5">
              <a:alphaModFix amt="10000"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Shape 84"/>
          <p:cNvSpPr txBox="1">
            <a:spLocks/>
          </p:cNvSpPr>
          <p:nvPr/>
        </p:nvSpPr>
        <p:spPr>
          <a:xfrm>
            <a:off x="1127448" y="1312414"/>
            <a:ext cx="9144000" cy="25874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algn="ctr">
              <a:buClr>
                <a:schemeClr val="lt1"/>
              </a:buClr>
              <a:buSzPct val="25000"/>
              <a:buFont typeface="Arial"/>
              <a:buNone/>
            </a:pPr>
            <a:r>
              <a:rPr lang="en-US" sz="6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UNESCO Heritage</a:t>
            </a:r>
            <a:br>
              <a:rPr lang="en-US" sz="6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52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Strategic Partnership for School Education</a:t>
            </a:r>
            <a:br>
              <a:rPr lang="en-US" sz="252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62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AVEIRO, Portugal</a:t>
            </a:r>
            <a:r>
              <a:rPr lang="en-US" sz="6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6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52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International Meeting • May 6</a:t>
            </a:r>
            <a:r>
              <a:rPr lang="en-US" sz="2520" baseline="30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252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– May 20</a:t>
            </a:r>
            <a:r>
              <a:rPr lang="en-US" sz="2520" baseline="30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252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2016</a:t>
            </a:r>
            <a:endParaRPr lang="en-US" sz="252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76810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Demonstrative lesson by new curricula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user_2\Desktop\portugalia\portugalia poze\IMG_78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7" y="3140968"/>
            <a:ext cx="4857891" cy="362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_2\Desktop\portugalia\portugalia poze\IMG_78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268759"/>
            <a:ext cx="4260761" cy="318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_2\Desktop\portugalia\portugalia poze\IMG_78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268759"/>
            <a:ext cx="3600400" cy="246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_2\Desktop\portugalia\portugalia poze\IMG_78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3734324"/>
            <a:ext cx="4655840" cy="3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51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Working session- European curricula</a:t>
            </a:r>
            <a:br>
              <a:rPr lang="ro-RO" dirty="0" smtClean="0"/>
            </a:br>
            <a:r>
              <a:rPr lang="en-US" dirty="0" smtClean="0"/>
              <a:t>“European identity- part of world heritage”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user_2\Desktop\porto\IMG_7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3645024"/>
            <a:ext cx="4680520" cy="302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_2\Desktop\portugalia\portugalia poze\IMG-20160518-WA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306" y="1556792"/>
            <a:ext cx="2885038" cy="463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_2\Desktop\portugalia\portugalia poze\IMG-20160518-WA00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2" y="1556792"/>
            <a:ext cx="5328592" cy="299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99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8D08C"/>
            </a:gs>
            <a:gs pos="100000">
              <a:srgbClr val="FF3F3F"/>
            </a:gs>
          </a:gsLst>
          <a:lin ang="6600000" scaled="0"/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342900" y="438979"/>
            <a:ext cx="9918700" cy="1554368"/>
          </a:xfrm>
          <a:prstGeom prst="rect">
            <a:avLst/>
          </a:prstGeom>
          <a:solidFill>
            <a:schemeClr val="dk1">
              <a:alpha val="3098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Shape 162"/>
          <p:cNvSpPr txBox="1"/>
          <p:nvPr/>
        </p:nvSpPr>
        <p:spPr>
          <a:xfrm>
            <a:off x="503583" y="438979"/>
            <a:ext cx="10558115" cy="15543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6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r>
              <a:rPr lang="en-US" sz="6200" b="0" i="0" u="none" strike="noStrike" cap="none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6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May </a:t>
            </a:r>
            <a:r>
              <a:rPr lang="en-US" sz="6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6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WEDNESDAY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2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Symposium- part 2</a:t>
            </a:r>
            <a:endParaRPr lang="en-US" sz="252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0" name="Picture 2" descr="C:\Users\user_2\Desktop\portugalia\portugalia poze\IMG-20160518-WA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26" y="1993347"/>
            <a:ext cx="5098287" cy="286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_2\Desktop\portugalia\portugalia poze\IMG-20160518-WA0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2292716"/>
            <a:ext cx="3703125" cy="20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_2\Desktop\portugalia\portugalia poze\IMG-20160518-WA00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2292716"/>
            <a:ext cx="2492793" cy="443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_2\Desktop\portugalia\portugalia poze\IMG-20160518-WA00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149" y="4195393"/>
            <a:ext cx="4460661" cy="250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_2\Desktop\portugalia\portugalia poze\IMG_773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4454608"/>
            <a:ext cx="3680090" cy="237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8D08C"/>
            </a:gs>
            <a:gs pos="100000">
              <a:srgbClr val="FF3F3F"/>
            </a:gs>
          </a:gsLst>
          <a:lin ang="6600000" scaled="0"/>
        </a:gra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342900" y="438979"/>
            <a:ext cx="9004300" cy="2113719"/>
          </a:xfrm>
          <a:prstGeom prst="rect">
            <a:avLst/>
          </a:prstGeom>
          <a:solidFill>
            <a:schemeClr val="dk1">
              <a:alpha val="5294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503583" y="438979"/>
            <a:ext cx="10520015" cy="21137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6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r>
              <a:rPr lang="en-US" sz="62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6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May </a:t>
            </a:r>
            <a:r>
              <a:rPr lang="en-US" sz="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6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THURSDAY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5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Trip to Lisbon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5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Jeronimos Monastery • Belem Tower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Baixa Pombalina • S. Jorge Castle</a:t>
            </a:r>
          </a:p>
        </p:txBody>
      </p:sp>
      <p:pic>
        <p:nvPicPr>
          <p:cNvPr id="8194" name="Picture 2" descr="C:\Users\user_2\Desktop\porto\IMG_80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403" y="4081908"/>
            <a:ext cx="4246177" cy="317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_2\Desktop\porto\IMG_80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044" y="3790904"/>
            <a:ext cx="3497956" cy="261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_2\Desktop\porto\P51938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614305"/>
            <a:ext cx="2406650" cy="18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_2\Desktop\porto\IMG_81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909" y="3054999"/>
            <a:ext cx="4483217" cy="334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ser_2\Desktop\portugalia\portugalia poze\IMG_82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1304680"/>
            <a:ext cx="3341801" cy="249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8D08C"/>
            </a:gs>
            <a:gs pos="100000">
              <a:srgbClr val="FF3F3F"/>
            </a:gs>
          </a:gsLst>
          <a:lin ang="6600000" scaled="0"/>
        </a:gra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194" y="4517623"/>
            <a:ext cx="3403597" cy="202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50" y="266700"/>
            <a:ext cx="5829299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/>
          <p:nvPr/>
        </p:nvSpPr>
        <p:spPr>
          <a:xfrm>
            <a:off x="342900" y="438979"/>
            <a:ext cx="9004300" cy="2113719"/>
          </a:xfrm>
          <a:prstGeom prst="rect">
            <a:avLst/>
          </a:prstGeom>
          <a:solidFill>
            <a:schemeClr val="dk1">
              <a:alpha val="5294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Shape 182"/>
          <p:cNvSpPr txBox="1"/>
          <p:nvPr/>
        </p:nvSpPr>
        <p:spPr>
          <a:xfrm>
            <a:off x="503583" y="438979"/>
            <a:ext cx="10520015" cy="23931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6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r>
              <a:rPr lang="en-US" sz="62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6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May </a:t>
            </a:r>
            <a:r>
              <a:rPr lang="en-US" sz="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6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FRIDAY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5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Trip to Coimbrã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5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Universidade de Coimbrã • Sé Velha • Sé Nova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5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Baixa Coimbrã • Rua de Sofia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252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18" name="Picture 2" descr="C:\Users\user_2\Desktop\porto\IMG_82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791" y="4152899"/>
            <a:ext cx="3383707" cy="252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_2\Desktop\portugalia\portugalia poze\IMG_82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903" y="438979"/>
            <a:ext cx="4494485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_2\Desktop\portugalia\portugalia poze\IMG_829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086" y="3769582"/>
            <a:ext cx="4410108" cy="329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May-Traditional </a:t>
            </a:r>
            <a:r>
              <a:rPr lang="en-US" dirty="0"/>
              <a:t>Games at the Equestrian Farm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3" name="Picture 3" descr="C:\Users\user_2\Desktop\New folder\IMG_83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2915"/>
            <a:ext cx="4921030" cy="367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_2\Desktop\porto\IMG_83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682" y="1091638"/>
            <a:ext cx="5155512" cy="385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_2\Desktop\portugalia\portugalia poze\IMG_83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968" y="3842839"/>
            <a:ext cx="3876754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user_2\Desktop\portugalia\portugalia poze\IMG_83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438" y="3992907"/>
            <a:ext cx="3474919" cy="259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user_2\Desktop\portugalia\portugalia poze\IMG_83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741599"/>
            <a:ext cx="3771576" cy="255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885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Farewell party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user_2\Desktop\portugalia\portugalia poze\IMG_83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3793485"/>
            <a:ext cx="4263989" cy="318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_2\Desktop\portugalia\portugalia poze\IMG_83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461" y="332655"/>
            <a:ext cx="4954004" cy="37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_2\Desktop\portugalia\portugalia poze\IMG_83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3095795"/>
            <a:ext cx="4752527" cy="354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_2\Desktop\13245940_1685810961680892_38821702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70" y="1484783"/>
            <a:ext cx="4529929" cy="254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096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ctrTitle"/>
          </p:nvPr>
        </p:nvSpPr>
        <p:spPr>
          <a:xfrm>
            <a:off x="399225" y="256650"/>
            <a:ext cx="10268700" cy="1454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-US"/>
              <a:t>14th May- SUNDAY</a:t>
            </a:r>
          </a:p>
          <a:p>
            <a:pPr lvl="0" algn="l">
              <a:spcBef>
                <a:spcPts val="0"/>
              </a:spcBef>
              <a:buNone/>
            </a:pPr>
            <a:r>
              <a:rPr lang="en-US"/>
              <a:t>traveling to Aveiro, Portugal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00" y="1582600"/>
            <a:ext cx="6072249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6099" y="2758568"/>
            <a:ext cx="6360550" cy="4013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75" y="3602050"/>
            <a:ext cx="5665100" cy="31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2524" y="1582599"/>
            <a:ext cx="6004124" cy="337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 descr="C:\Users\user_2\Downloads\20160515_12050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09" y="3972696"/>
            <a:ext cx="5129429" cy="288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8D08C"/>
            </a:gs>
            <a:gs pos="100000">
              <a:srgbClr val="FF3F3F"/>
            </a:gs>
          </a:gsLst>
          <a:lin ang="6600000" scaled="0"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342900" y="438979"/>
            <a:ext cx="8750299" cy="1554368"/>
          </a:xfrm>
          <a:prstGeom prst="rect">
            <a:avLst/>
          </a:prstGeom>
          <a:solidFill>
            <a:schemeClr val="dk1">
              <a:alpha val="3098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 txBox="1"/>
          <p:nvPr/>
        </p:nvSpPr>
        <p:spPr>
          <a:xfrm>
            <a:off x="503583" y="438979"/>
            <a:ext cx="8919816" cy="15543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6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r>
              <a:rPr lang="en-US" sz="62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6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May </a:t>
            </a:r>
            <a:r>
              <a:rPr lang="en-US" sz="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6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SUNDAY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Arrival of the </a:t>
            </a:r>
            <a:r>
              <a:rPr lang="en-US" sz="2520">
                <a:solidFill>
                  <a:schemeClr val="lt1"/>
                </a:solidFill>
              </a:rPr>
              <a:t>p</a:t>
            </a:r>
            <a:r>
              <a:rPr lang="en-US" sz="25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artners</a:t>
            </a:r>
          </a:p>
        </p:txBody>
      </p:sp>
      <p:pic>
        <p:nvPicPr>
          <p:cNvPr id="106" name="Shape 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583" y="1993349"/>
            <a:ext cx="4915728" cy="327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100" y="3886425"/>
            <a:ext cx="46797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3952" y="1389624"/>
            <a:ext cx="6074546" cy="4991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8D08C"/>
            </a:gs>
            <a:gs pos="100000">
              <a:srgbClr val="FF3F3F"/>
            </a:gs>
          </a:gsLst>
          <a:lin ang="6600000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727464"/>
            <a:ext cx="6045199" cy="403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1850" y="278848"/>
            <a:ext cx="5410200" cy="36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3700" y="2635066"/>
            <a:ext cx="6045199" cy="403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00925" y="-465668"/>
            <a:ext cx="5499099" cy="366606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/>
          <p:nvPr/>
        </p:nvSpPr>
        <p:spPr>
          <a:xfrm>
            <a:off x="342900" y="438979"/>
            <a:ext cx="8610599" cy="1554368"/>
          </a:xfrm>
          <a:prstGeom prst="rect">
            <a:avLst/>
          </a:prstGeom>
          <a:solidFill>
            <a:schemeClr val="dk1">
              <a:alpha val="3098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Shape 118"/>
          <p:cNvSpPr txBox="1"/>
          <p:nvPr/>
        </p:nvSpPr>
        <p:spPr>
          <a:xfrm>
            <a:off x="503583" y="438979"/>
            <a:ext cx="8589616" cy="15543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6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r>
              <a:rPr lang="en-US" sz="62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6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May </a:t>
            </a:r>
            <a:r>
              <a:rPr lang="en-US" sz="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6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MONDAY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Welcome reception at Dr. Mario Sacramento School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8D08C"/>
            </a:gs>
            <a:gs pos="100000">
              <a:srgbClr val="FF3F3F"/>
            </a:gs>
          </a:gsLst>
          <a:lin ang="6600000" scaled="0"/>
        </a:gra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50" y="3906696"/>
            <a:ext cx="3946500" cy="26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800" y="139700"/>
            <a:ext cx="4902000" cy="326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/>
          <p:nvPr/>
        </p:nvSpPr>
        <p:spPr>
          <a:xfrm>
            <a:off x="464516" y="451679"/>
            <a:ext cx="11262966" cy="526221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503583" y="464379"/>
            <a:ext cx="11307415" cy="526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Visiting the schools of Agrupamento de Escolas Dr. Mario Sacramento</a:t>
            </a:r>
          </a:p>
        </p:txBody>
      </p:sp>
      <p:pic>
        <p:nvPicPr>
          <p:cNvPr id="127" name="Shape 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6194" y="2152924"/>
            <a:ext cx="2767899" cy="206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4032" y="3906709"/>
            <a:ext cx="3946501" cy="294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54099" y="1355725"/>
            <a:ext cx="4085549" cy="305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33331" y="4220299"/>
            <a:ext cx="3522489" cy="263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46869" y="990600"/>
            <a:ext cx="3245125" cy="2423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8D08C"/>
            </a:gs>
            <a:gs pos="100000">
              <a:srgbClr val="FF3F3F"/>
            </a:gs>
          </a:gsLst>
          <a:lin ang="6600000" scaled="0"/>
        </a:gra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5984254" y="1789943"/>
            <a:ext cx="5743575" cy="38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8208" y="358245"/>
            <a:ext cx="4837733" cy="322515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/>
          <p:nvPr/>
        </p:nvSpPr>
        <p:spPr>
          <a:xfrm>
            <a:off x="464516" y="451679"/>
            <a:ext cx="8044482" cy="1000656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503583" y="477079"/>
            <a:ext cx="8005416" cy="9879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5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Aveiro Sightseeing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Barra lighthouse • Costa Nova Beach </a:t>
            </a: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Vagueira</a:t>
            </a:r>
            <a:r>
              <a:rPr lang="en-US" sz="25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027" name="Picture 3" descr="C:\Users\user_2\Desktop\portugalia\portugalia poze\IMG_41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3583400"/>
            <a:ext cx="4083700" cy="272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_2\Desktop\portugalia\portugalia poze\IMG_42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41" y="4041241"/>
            <a:ext cx="3860736" cy="257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_2\Desktop\porto\IMG_415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2" y="2070930"/>
            <a:ext cx="2955467" cy="197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3600" b="1" dirty="0" smtClean="0"/>
              <a:t>W</a:t>
            </a:r>
            <a:r>
              <a:rPr lang="en-US" sz="3600" b="1" dirty="0" err="1" smtClean="0"/>
              <a:t>orkshop</a:t>
            </a:r>
            <a:r>
              <a:rPr lang="en-US" sz="3600" b="1" dirty="0" smtClean="0"/>
              <a:t>  </a:t>
            </a:r>
            <a:r>
              <a:rPr lang="en-US" sz="3600" b="1" dirty="0"/>
              <a:t>“ New IT/Media Tools in Formal and non-formal education”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 descr="C:\Users\user_2\Desktop\portugalia\portugalia poze\IMG_78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2" y="3626131"/>
            <a:ext cx="3943892" cy="294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_2\Desktop\portugalia\portugalia poze\IMG_78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2" y="1487521"/>
            <a:ext cx="4879996" cy="243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_2\Desktop\portugalia\portugalia poze\IMG_78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3093137"/>
            <a:ext cx="5040560" cy="376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_2\Desktop\portugalia\portugalia poze\IMG_78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1214585"/>
            <a:ext cx="396044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81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8D08C"/>
            </a:gs>
            <a:gs pos="100000">
              <a:srgbClr val="FF3F3F"/>
            </a:gs>
          </a:gsLst>
          <a:lin ang="6600000" scaled="0"/>
        </a:gra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342900" y="438979"/>
            <a:ext cx="8610599" cy="1554368"/>
          </a:xfrm>
          <a:prstGeom prst="rect">
            <a:avLst/>
          </a:prstGeom>
          <a:solidFill>
            <a:schemeClr val="dk1">
              <a:alpha val="3098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 txBox="1"/>
          <p:nvPr/>
        </p:nvSpPr>
        <p:spPr>
          <a:xfrm>
            <a:off x="503583" y="438979"/>
            <a:ext cx="8589616" cy="15543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6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r>
              <a:rPr lang="en-US" sz="6200" b="0" i="0" u="none" strike="noStrike" cap="none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6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May </a:t>
            </a:r>
            <a:r>
              <a:rPr lang="en-US" sz="6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6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TUESDAY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2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Symposium</a:t>
            </a:r>
            <a:r>
              <a:rPr lang="ro-RO" sz="252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– part 1</a:t>
            </a:r>
            <a:endParaRPr lang="en-US" sz="252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4" name="Picture 2" descr="C:\Users\user_2\Desktop\portugalia\portugalia poze\IMG_8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3933056"/>
            <a:ext cx="3739328" cy="279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_2\Desktop\New folder\IMG_80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479" y="438978"/>
            <a:ext cx="3713947" cy="277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_2\Desktop\New folder\IMG_80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402" y="2118044"/>
            <a:ext cx="3634114" cy="271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_2\Desktop\portugalia\portugalia poze\IMG_80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82" y="2312729"/>
            <a:ext cx="3373462" cy="251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_2\Desktop\portugalia\portugalia poze\IMG_802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7" y="4078832"/>
            <a:ext cx="3895210" cy="290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8D08C"/>
            </a:gs>
            <a:gs pos="100000">
              <a:srgbClr val="FF3F3F"/>
            </a:gs>
          </a:gsLst>
          <a:lin ang="6600000" scaled="0"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716" y="192223"/>
            <a:ext cx="3537917" cy="530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4400" y="-173264"/>
            <a:ext cx="6019799" cy="401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/>
          <p:nvPr/>
        </p:nvSpPr>
        <p:spPr>
          <a:xfrm>
            <a:off x="464516" y="451679"/>
            <a:ext cx="9263683" cy="1381657"/>
          </a:xfrm>
          <a:prstGeom prst="rect">
            <a:avLst/>
          </a:prstGeom>
          <a:solidFill>
            <a:schemeClr val="dk1">
              <a:alpha val="48627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 txBox="1"/>
          <p:nvPr/>
        </p:nvSpPr>
        <p:spPr>
          <a:xfrm>
            <a:off x="503583" y="477079"/>
            <a:ext cx="9402417" cy="1356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5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Trip to the historic center of Porto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5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Cathedral • S. Bento railway station </a:t>
            </a: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25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Calém Wine Cellars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Palácio da Bolsa • D. Luis Bridge</a:t>
            </a:r>
          </a:p>
        </p:txBody>
      </p:sp>
      <p:pic>
        <p:nvPicPr>
          <p:cNvPr id="156" name="Shape 1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02957" y="2349230"/>
            <a:ext cx="5250483" cy="350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user_2\Desktop\portugalia\portugalia poze\IMG_43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3839936"/>
            <a:ext cx="4464496" cy="278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</TotalTime>
  <Words>163</Words>
  <Application>Microsoft Office PowerPoint</Application>
  <PresentationFormat>Ecran lat</PresentationFormat>
  <Paragraphs>30</Paragraphs>
  <Slides>16</Slides>
  <Notes>10</Notes>
  <HiddenSlides>0</HiddenSlides>
  <MMClips>0</MMClips>
  <ScaleCrop>false</ScaleCrop>
  <HeadingPairs>
    <vt:vector size="6" baseType="variant">
      <vt:variant>
        <vt:lpstr>Fonturi utilizate</vt:lpstr>
      </vt:variant>
      <vt:variant>
        <vt:i4>2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Prezentare PowerPoint</vt:lpstr>
      <vt:lpstr>14th May- SUNDAY traveling to Aveiro, Portugal</vt:lpstr>
      <vt:lpstr>Prezentare PowerPoint</vt:lpstr>
      <vt:lpstr>Prezentare PowerPoint</vt:lpstr>
      <vt:lpstr>Prezentare PowerPoint</vt:lpstr>
      <vt:lpstr>Prezentare PowerPoint</vt:lpstr>
      <vt:lpstr>Workshop  “ New IT/Media Tools in Formal and non-formal education” </vt:lpstr>
      <vt:lpstr>Prezentare PowerPoint</vt:lpstr>
      <vt:lpstr>Prezentare PowerPoint</vt:lpstr>
      <vt:lpstr>Demonstrative lesson by new curricula</vt:lpstr>
      <vt:lpstr>Working session- European curricula “European identity- part of world heritage”</vt:lpstr>
      <vt:lpstr>Prezentare PowerPoint</vt:lpstr>
      <vt:lpstr>Prezentare PowerPoint</vt:lpstr>
      <vt:lpstr>Prezentare PowerPoint</vt:lpstr>
      <vt:lpstr>20th May-Traditional Games at the Equestrian Farm</vt:lpstr>
      <vt:lpstr>Farewell party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UNESCO Heritage Strategic Partnership for School Education AVEIRO, Portugal International Meeting • May 6th – May 20th 2016</dc:title>
  <dc:creator>user</dc:creator>
  <cp:lastModifiedBy>user</cp:lastModifiedBy>
  <cp:revision>19</cp:revision>
  <dcterms:modified xsi:type="dcterms:W3CDTF">2017-01-12T08:49:06Z</dcterms:modified>
</cp:coreProperties>
</file>